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59" r:id="rId4"/>
    <p:sldId id="261" r:id="rId5"/>
    <p:sldId id="262" r:id="rId6"/>
    <p:sldId id="263" r:id="rId7"/>
    <p:sldId id="264"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1434" autoAdjust="0"/>
  </p:normalViewPr>
  <p:slideViewPr>
    <p:cSldViewPr snapToGrid="0">
      <p:cViewPr>
        <p:scale>
          <a:sx n="100" d="100"/>
          <a:sy n="100" d="100"/>
        </p:scale>
        <p:origin x="936"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126C06-377E-4C77-B25C-13EB1A799315}" type="datetimeFigureOut">
              <a:rPr lang="en-GB" smtClean="0"/>
              <a:t>14/01/2024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C8FC13-230A-4BF5-B6AB-90BDCD0814F8}" type="slidenum">
              <a:rPr lang="en-GB" smtClean="0"/>
              <a:t>‹#›</a:t>
            </a:fld>
            <a:endParaRPr lang="en-GB"/>
          </a:p>
        </p:txBody>
      </p:sp>
    </p:spTree>
    <p:extLst>
      <p:ext uri="{BB962C8B-B14F-4D97-AF65-F5344CB8AC3E}">
        <p14:creationId xmlns:p14="http://schemas.microsoft.com/office/powerpoint/2010/main" val="1221006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Hello for my project I have decided to develop a single page web application which displays images with information (could be an art piece, building or event) and educate or entertain the user. This will be done in HTML CSS and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Javascript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GB" dirty="0"/>
          </a:p>
        </p:txBody>
      </p:sp>
      <p:sp>
        <p:nvSpPr>
          <p:cNvPr id="4" name="Slide Number Placeholder 3"/>
          <p:cNvSpPr>
            <a:spLocks noGrp="1"/>
          </p:cNvSpPr>
          <p:nvPr>
            <p:ph type="sldNum" sz="quarter" idx="5"/>
          </p:nvPr>
        </p:nvSpPr>
        <p:spPr/>
        <p:txBody>
          <a:bodyPr/>
          <a:lstStyle/>
          <a:p>
            <a:fld id="{96C8FC13-230A-4BF5-B6AB-90BDCD0814F8}" type="slidenum">
              <a:rPr lang="en-GB" smtClean="0"/>
              <a:t>1</a:t>
            </a:fld>
            <a:endParaRPr lang="en-GB"/>
          </a:p>
        </p:txBody>
      </p:sp>
    </p:spTree>
    <p:extLst>
      <p:ext uri="{BB962C8B-B14F-4D97-AF65-F5344CB8AC3E}">
        <p14:creationId xmlns:p14="http://schemas.microsoft.com/office/powerpoint/2010/main" val="4156557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want to allow users to upload their own content so share with other people</a:t>
            </a:r>
          </a:p>
          <a:p>
            <a:r>
              <a:rPr lang="en-GB" dirty="0"/>
              <a:t>Users will be able to interact with other user’s images by liking, disliking and commenting on their photos</a:t>
            </a:r>
          </a:p>
          <a:p>
            <a:r>
              <a:rPr lang="en-GB" dirty="0"/>
              <a:t>I also want to add an education aspect by allowing the user to add information when uploading their images such as Historical photos or landmarks</a:t>
            </a:r>
          </a:p>
          <a:p>
            <a:r>
              <a:rPr lang="en-GB" dirty="0"/>
              <a:t>By allowing users to comment I hope to create a community through this website </a:t>
            </a:r>
          </a:p>
        </p:txBody>
      </p:sp>
      <p:sp>
        <p:nvSpPr>
          <p:cNvPr id="4" name="Slide Number Placeholder 3"/>
          <p:cNvSpPr>
            <a:spLocks noGrp="1"/>
          </p:cNvSpPr>
          <p:nvPr>
            <p:ph type="sldNum" sz="quarter" idx="5"/>
          </p:nvPr>
        </p:nvSpPr>
        <p:spPr/>
        <p:txBody>
          <a:bodyPr/>
          <a:lstStyle/>
          <a:p>
            <a:fld id="{96C8FC13-230A-4BF5-B6AB-90BDCD0814F8}" type="slidenum">
              <a:rPr lang="en-GB" smtClean="0"/>
              <a:t>2</a:t>
            </a:fld>
            <a:endParaRPr lang="en-GB"/>
          </a:p>
        </p:txBody>
      </p:sp>
    </p:spTree>
    <p:extLst>
      <p:ext uri="{BB962C8B-B14F-4D97-AF65-F5344CB8AC3E}">
        <p14:creationId xmlns:p14="http://schemas.microsoft.com/office/powerpoint/2010/main" val="3066370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user will be able to:</a:t>
            </a:r>
          </a:p>
          <a:p>
            <a:r>
              <a:rPr lang="en-GB" dirty="0"/>
              <a:t>View all the images on the website</a:t>
            </a:r>
          </a:p>
          <a:p>
            <a:r>
              <a:rPr lang="en-GB" dirty="0"/>
              <a:t>View the current comments and information about an image, also being able to add their own comments</a:t>
            </a:r>
          </a:p>
          <a:p>
            <a:r>
              <a:rPr lang="en-GB" dirty="0"/>
              <a:t>They will be able to like and dislike an image also seeing the current amount</a:t>
            </a:r>
          </a:p>
          <a:p>
            <a:r>
              <a:rPr lang="en-GB" dirty="0"/>
              <a:t>Navigate through the page via the navigation bar which one pressed will show images catalogued under that theme.</a:t>
            </a:r>
          </a:p>
          <a:p>
            <a:r>
              <a:rPr lang="en-GB" dirty="0"/>
              <a:t>There will also be a small window where they can upload their own image having a choice to also adding their name, information and what category</a:t>
            </a:r>
          </a:p>
        </p:txBody>
      </p:sp>
      <p:sp>
        <p:nvSpPr>
          <p:cNvPr id="4" name="Slide Number Placeholder 3"/>
          <p:cNvSpPr>
            <a:spLocks noGrp="1"/>
          </p:cNvSpPr>
          <p:nvPr>
            <p:ph type="sldNum" sz="quarter" idx="5"/>
          </p:nvPr>
        </p:nvSpPr>
        <p:spPr/>
        <p:txBody>
          <a:bodyPr/>
          <a:lstStyle/>
          <a:p>
            <a:fld id="{96C8FC13-230A-4BF5-B6AB-90BDCD0814F8}" type="slidenum">
              <a:rPr lang="en-GB" smtClean="0"/>
              <a:t>3</a:t>
            </a:fld>
            <a:endParaRPr lang="en-GB"/>
          </a:p>
        </p:txBody>
      </p:sp>
    </p:spTree>
    <p:extLst>
      <p:ext uri="{BB962C8B-B14F-4D97-AF65-F5344CB8AC3E}">
        <p14:creationId xmlns:p14="http://schemas.microsoft.com/office/powerpoint/2010/main" val="1866453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Created a basic UML diagram of how the website should function. </a:t>
            </a:r>
          </a:p>
        </p:txBody>
      </p:sp>
      <p:sp>
        <p:nvSpPr>
          <p:cNvPr id="4" name="Slide Number Placeholder 3"/>
          <p:cNvSpPr>
            <a:spLocks noGrp="1"/>
          </p:cNvSpPr>
          <p:nvPr>
            <p:ph type="sldNum" sz="quarter" idx="5"/>
          </p:nvPr>
        </p:nvSpPr>
        <p:spPr/>
        <p:txBody>
          <a:bodyPr/>
          <a:lstStyle/>
          <a:p>
            <a:fld id="{96C8FC13-230A-4BF5-B6AB-90BDCD0814F8}" type="slidenum">
              <a:rPr lang="en-GB" smtClean="0"/>
              <a:t>4</a:t>
            </a:fld>
            <a:endParaRPr lang="en-GB"/>
          </a:p>
        </p:txBody>
      </p:sp>
    </p:spTree>
    <p:extLst>
      <p:ext uri="{BB962C8B-B14F-4D97-AF65-F5344CB8AC3E}">
        <p14:creationId xmlns:p14="http://schemas.microsoft.com/office/powerpoint/2010/main" val="1595563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Layout of the page</a:t>
            </a:r>
          </a:p>
        </p:txBody>
      </p:sp>
      <p:sp>
        <p:nvSpPr>
          <p:cNvPr id="4" name="Slide Number Placeholder 3"/>
          <p:cNvSpPr>
            <a:spLocks noGrp="1"/>
          </p:cNvSpPr>
          <p:nvPr>
            <p:ph type="sldNum" sz="quarter" idx="5"/>
          </p:nvPr>
        </p:nvSpPr>
        <p:spPr/>
        <p:txBody>
          <a:bodyPr/>
          <a:lstStyle/>
          <a:p>
            <a:fld id="{96C8FC13-230A-4BF5-B6AB-90BDCD0814F8}" type="slidenum">
              <a:rPr lang="en-GB" smtClean="0"/>
              <a:t>5</a:t>
            </a:fld>
            <a:endParaRPr lang="en-GB"/>
          </a:p>
        </p:txBody>
      </p:sp>
    </p:spTree>
    <p:extLst>
      <p:ext uri="{BB962C8B-B14F-4D97-AF65-F5344CB8AC3E}">
        <p14:creationId xmlns:p14="http://schemas.microsoft.com/office/powerpoint/2010/main" val="1114032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Window where the user could upload their own image with context </a:t>
            </a:r>
          </a:p>
        </p:txBody>
      </p:sp>
      <p:sp>
        <p:nvSpPr>
          <p:cNvPr id="4" name="Slide Number Placeholder 3"/>
          <p:cNvSpPr>
            <a:spLocks noGrp="1"/>
          </p:cNvSpPr>
          <p:nvPr>
            <p:ph type="sldNum" sz="quarter" idx="5"/>
          </p:nvPr>
        </p:nvSpPr>
        <p:spPr/>
        <p:txBody>
          <a:bodyPr/>
          <a:lstStyle/>
          <a:p>
            <a:fld id="{96C8FC13-230A-4BF5-B6AB-90BDCD0814F8}" type="slidenum">
              <a:rPr lang="en-GB" smtClean="0"/>
              <a:t>6</a:t>
            </a:fld>
            <a:endParaRPr lang="en-GB"/>
          </a:p>
        </p:txBody>
      </p:sp>
    </p:spTree>
    <p:extLst>
      <p:ext uri="{BB962C8B-B14F-4D97-AF65-F5344CB8AC3E}">
        <p14:creationId xmlns:p14="http://schemas.microsoft.com/office/powerpoint/2010/main" val="2576830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looking at a deeper view on how the user will be able to view the information about images.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00" dirty="0">
                <a:effectLst/>
                <a:latin typeface="Calibri" panose="020F0502020204030204" pitchFamily="34" charset="0"/>
                <a:ea typeface="Calibri" panose="020F0502020204030204" pitchFamily="34" charset="0"/>
                <a:cs typeface="Times New Roman" panose="02020603050405020304" pitchFamily="18" charset="0"/>
              </a:rPr>
              <a:t>To show the information of the picture, you click a down arrow which extends the border to show the text. </a:t>
            </a:r>
            <a:endParaRPr lang="en-GB" dirty="0"/>
          </a:p>
          <a:p>
            <a:r>
              <a:rPr lang="en-GB" dirty="0"/>
              <a:t>As you can see the image would become in focus, and they will be able to see the </a:t>
            </a:r>
            <a:r>
              <a:rPr lang="en-GB" dirty="0" err="1"/>
              <a:t>textwhich</a:t>
            </a:r>
            <a:r>
              <a:rPr lang="en-GB" dirty="0"/>
              <a:t> holds the information about the image</a:t>
            </a:r>
          </a:p>
          <a:p>
            <a:r>
              <a:rPr lang="en-GB" dirty="0"/>
              <a:t>Underneath that they will be able to see the current comments of the image</a:t>
            </a:r>
          </a:p>
          <a:p>
            <a:r>
              <a:rPr lang="en-GB" dirty="0"/>
              <a:t>And below would be a textbox where they would be able to add their own comments</a:t>
            </a:r>
          </a:p>
          <a:p>
            <a:r>
              <a:rPr lang="en-GB" dirty="0"/>
              <a:t>The user will also be able to like and dislike the image through this and also who uploaded the image</a:t>
            </a:r>
          </a:p>
          <a:p>
            <a:endParaRPr lang="en-GB" dirty="0"/>
          </a:p>
        </p:txBody>
      </p:sp>
      <p:sp>
        <p:nvSpPr>
          <p:cNvPr id="4" name="Slide Number Placeholder 3"/>
          <p:cNvSpPr>
            <a:spLocks noGrp="1"/>
          </p:cNvSpPr>
          <p:nvPr>
            <p:ph type="sldNum" sz="quarter" idx="5"/>
          </p:nvPr>
        </p:nvSpPr>
        <p:spPr/>
        <p:txBody>
          <a:bodyPr/>
          <a:lstStyle/>
          <a:p>
            <a:fld id="{96C8FC13-230A-4BF5-B6AB-90BDCD0814F8}" type="slidenum">
              <a:rPr lang="en-GB" smtClean="0"/>
              <a:t>7</a:t>
            </a:fld>
            <a:endParaRPr lang="en-GB"/>
          </a:p>
        </p:txBody>
      </p:sp>
    </p:spTree>
    <p:extLst>
      <p:ext uri="{BB962C8B-B14F-4D97-AF65-F5344CB8AC3E}">
        <p14:creationId xmlns:p14="http://schemas.microsoft.com/office/powerpoint/2010/main" val="2038951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my plan</a:t>
            </a:r>
          </a:p>
          <a:p>
            <a:pPr algn="l">
              <a:buFont typeface="+mj-lt"/>
              <a:buAutoNum type="arabicPeriod"/>
            </a:pPr>
            <a:r>
              <a:rPr lang="en-GB" b="1" i="0" dirty="0">
                <a:solidFill>
                  <a:srgbClr val="D1D5DB"/>
                </a:solidFill>
                <a:effectLst/>
                <a:latin typeface="Söhne"/>
              </a:rPr>
              <a:t>Phased Development:</a:t>
            </a:r>
            <a:r>
              <a:rPr lang="en-GB" b="0" i="0" dirty="0">
                <a:solidFill>
                  <a:srgbClr val="D1D5DB"/>
                </a:solidFill>
                <a:effectLst/>
                <a:latin typeface="Söhne"/>
              </a:rPr>
              <a:t> The plan follows a systematic approach, dividing the project into weekly sprints. </a:t>
            </a:r>
          </a:p>
          <a:p>
            <a:pPr algn="l">
              <a:buFont typeface="+mj-lt"/>
              <a:buAutoNum type="arabicPeriod"/>
            </a:pPr>
            <a:r>
              <a:rPr lang="en-GB" b="0" i="0" dirty="0">
                <a:solidFill>
                  <a:srgbClr val="D1D5DB"/>
                </a:solidFill>
                <a:effectLst/>
                <a:latin typeface="Söhne"/>
              </a:rPr>
              <a:t>The project is UI focused. Emphasizing the design of the user interface early in the process demonstrates a user-centric approach</a:t>
            </a:r>
          </a:p>
          <a:p>
            <a:pPr algn="l">
              <a:buFont typeface="+mj-lt"/>
              <a:buAutoNum type="arabicPeriod"/>
            </a:pPr>
            <a:r>
              <a:rPr lang="en-GB" b="0" i="0" dirty="0">
                <a:solidFill>
                  <a:srgbClr val="D1D5DB"/>
                </a:solidFill>
                <a:effectLst/>
                <a:latin typeface="Söhne"/>
              </a:rPr>
              <a:t> The plan shows a logical progression in feature development, from basic layout to more complex functionalities like commenting, liking/disliking, and image uploading. </a:t>
            </a:r>
          </a:p>
          <a:p>
            <a:pPr algn="l">
              <a:buFont typeface="+mj-lt"/>
              <a:buAutoNum type="arabicPeriod"/>
            </a:pPr>
            <a:r>
              <a:rPr lang="en-GB" b="0" i="0" dirty="0">
                <a:solidFill>
                  <a:srgbClr val="D1D5DB"/>
                </a:solidFill>
                <a:effectLst/>
                <a:latin typeface="Söhne"/>
              </a:rPr>
              <a:t>I believe allocating time for gathering user feedback and conducting final testing before the final submission is crucial. This not only helps in identifying and fixing bugs but also ensures that the final product is polished and user-friendly.</a:t>
            </a:r>
          </a:p>
          <a:p>
            <a:pPr algn="l">
              <a:buFont typeface="+mj-lt"/>
              <a:buAutoNum type="arabicPeriod"/>
            </a:pPr>
            <a:r>
              <a:rPr lang="en-GB" b="0" i="0" dirty="0">
                <a:solidFill>
                  <a:srgbClr val="D1D5DB"/>
                </a:solidFill>
                <a:effectLst/>
                <a:latin typeface="Söhne"/>
              </a:rPr>
              <a:t>The final weeks are dedicated to reviewing the project and preparing for the presentation, allowing for reflection on what worked well and what challenges I encountered.</a:t>
            </a:r>
          </a:p>
          <a:p>
            <a:pPr algn="l">
              <a:buFont typeface="+mj-lt"/>
              <a:buNone/>
            </a:pPr>
            <a:endParaRPr lang="en-GB" b="0" i="0" dirty="0">
              <a:solidFill>
                <a:srgbClr val="D1D5DB"/>
              </a:solidFill>
              <a:effectLst/>
              <a:latin typeface="Söhne"/>
            </a:endParaRPr>
          </a:p>
          <a:p>
            <a:pPr>
              <a:lnSpc>
                <a:spcPct val="107000"/>
              </a:lnSpc>
              <a:spcAft>
                <a:spcPts val="800"/>
              </a:spcAft>
            </a:pPr>
            <a:r>
              <a:rPr lang="en-GB" b="0" i="0" dirty="0">
                <a:solidFill>
                  <a:srgbClr val="D1D5DB"/>
                </a:solidFill>
                <a:effectLst/>
                <a:latin typeface="Söhne"/>
              </a:rPr>
              <a:t>Please note:</a:t>
            </a:r>
            <a:br>
              <a:rPr lang="en-GB" b="0" i="0" dirty="0">
                <a:solidFill>
                  <a:srgbClr val="D1D5DB"/>
                </a:solidFill>
                <a:effectLst/>
                <a:latin typeface="Söhne"/>
              </a:rPr>
            </a:b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Report will be updated when progress is made every week.</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Unit testing will be done throughout the project</a:t>
            </a:r>
          </a:p>
          <a:p>
            <a:pPr algn="l">
              <a:buFont typeface="+mj-lt"/>
              <a:buNone/>
            </a:pPr>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96C8FC13-230A-4BF5-B6AB-90BDCD0814F8}" type="slidenum">
              <a:rPr lang="en-GB" smtClean="0"/>
              <a:t>8</a:t>
            </a:fld>
            <a:endParaRPr lang="en-GB"/>
          </a:p>
        </p:txBody>
      </p:sp>
    </p:spTree>
    <p:extLst>
      <p:ext uri="{BB962C8B-B14F-4D97-AF65-F5344CB8AC3E}">
        <p14:creationId xmlns:p14="http://schemas.microsoft.com/office/powerpoint/2010/main" val="1343419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1/14/2024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1/14/2024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C3FA6-C212-830B-BFC1-ECDCB78A7788}"/>
              </a:ext>
            </a:extLst>
          </p:cNvPr>
          <p:cNvSpPr>
            <a:spLocks noGrp="1"/>
          </p:cNvSpPr>
          <p:nvPr>
            <p:ph type="ctrTitle"/>
          </p:nvPr>
        </p:nvSpPr>
        <p:spPr/>
        <p:txBody>
          <a:bodyPr/>
          <a:lstStyle/>
          <a:p>
            <a:r>
              <a:rPr lang="en-GB" dirty="0"/>
              <a:t>Alexander </a:t>
            </a:r>
            <a:r>
              <a:rPr lang="en-GB" dirty="0" err="1"/>
              <a:t>Trzcisnki</a:t>
            </a:r>
            <a:r>
              <a:rPr lang="en-GB" dirty="0"/>
              <a:t>-draper</a:t>
            </a:r>
            <a:br>
              <a:rPr lang="en-GB" dirty="0"/>
            </a:br>
            <a:r>
              <a:rPr lang="en-GB" dirty="0"/>
              <a:t>comp1004 project </a:t>
            </a:r>
          </a:p>
        </p:txBody>
      </p:sp>
      <p:pic>
        <p:nvPicPr>
          <p:cNvPr id="39" name="Audio 38">
            <a:hlinkClick r:id="" action="ppaction://media"/>
            <a:extLst>
              <a:ext uri="{FF2B5EF4-FFF2-40B4-BE49-F238E27FC236}">
                <a16:creationId xmlns:a16="http://schemas.microsoft.com/office/drawing/2014/main" id="{BCFE1C79-68AA-7D6B-4717-6482AAB0063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03477069"/>
      </p:ext>
    </p:extLst>
  </p:cSld>
  <p:clrMapOvr>
    <a:masterClrMapping/>
  </p:clrMapOvr>
  <mc:AlternateContent xmlns:mc="http://schemas.openxmlformats.org/markup-compatibility/2006">
    <mc:Choice xmlns:p14="http://schemas.microsoft.com/office/powerpoint/2010/main" Requires="p14">
      <p:transition spd="slow" p14:dur="2000" advTm="16761"/>
    </mc:Choice>
    <mc:Fallback>
      <p:transition spd="slow" advTm="16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49FB9-9B21-7CF2-1896-643418033106}"/>
              </a:ext>
            </a:extLst>
          </p:cNvPr>
          <p:cNvSpPr>
            <a:spLocks noGrp="1"/>
          </p:cNvSpPr>
          <p:nvPr>
            <p:ph type="title"/>
          </p:nvPr>
        </p:nvSpPr>
        <p:spPr/>
        <p:txBody>
          <a:bodyPr/>
          <a:lstStyle/>
          <a:p>
            <a:r>
              <a:rPr lang="en-GB" sz="3600" kern="100" dirty="0">
                <a:effectLst/>
                <a:latin typeface="Calibri" panose="020F0502020204030204" pitchFamily="34" charset="0"/>
                <a:ea typeface="Calibri" panose="020F0502020204030204" pitchFamily="34" charset="0"/>
                <a:cs typeface="Times New Roman" panose="02020603050405020304" pitchFamily="18" charset="0"/>
              </a:rPr>
              <a:t>Aims and objectives:</a:t>
            </a:r>
            <a:endParaRPr lang="en-GB" dirty="0"/>
          </a:p>
        </p:txBody>
      </p:sp>
      <p:sp>
        <p:nvSpPr>
          <p:cNvPr id="3" name="Content Placeholder 2">
            <a:extLst>
              <a:ext uri="{FF2B5EF4-FFF2-40B4-BE49-F238E27FC236}">
                <a16:creationId xmlns:a16="http://schemas.microsoft.com/office/drawing/2014/main" id="{D52E0A26-BB95-E08A-850A-1A1743AF3701}"/>
              </a:ext>
            </a:extLst>
          </p:cNvPr>
          <p:cNvSpPr>
            <a:spLocks noGrp="1"/>
          </p:cNvSpPr>
          <p:nvPr>
            <p:ph idx="1"/>
          </p:nvPr>
        </p:nvSpPr>
        <p:spPr/>
        <p:txBody>
          <a:bodyPr>
            <a:normAutofit/>
          </a:bodyPr>
          <a:lstStyle/>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User-Generated Content: Permitting users to upload their own images fosters a sense of ownership and community contribution.</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Engage Users with Interactive Content: Users can interact with images through likes, dislikes, and comments, enhancing user engagement.</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Educational and Informative: By allowing information to be displayed alongside images, the application can serve educational purposes.</a:t>
            </a:r>
          </a:p>
          <a:p>
            <a:pPr>
              <a:lnSpc>
                <a:spcPct val="107000"/>
              </a:lnSpc>
              <a:spcAft>
                <a:spcPts val="8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Community Building: Features like commenting and theme-based navigation encourage a community atmosphere around shared interest.</a:t>
            </a:r>
          </a:p>
          <a:p>
            <a:endParaRPr lang="en-GB" dirty="0"/>
          </a:p>
        </p:txBody>
      </p:sp>
      <p:pic>
        <p:nvPicPr>
          <p:cNvPr id="25" name="Audio 24">
            <a:hlinkClick r:id="" action="ppaction://media"/>
            <a:extLst>
              <a:ext uri="{FF2B5EF4-FFF2-40B4-BE49-F238E27FC236}">
                <a16:creationId xmlns:a16="http://schemas.microsoft.com/office/drawing/2014/main" id="{2455F3F4-5BD1-27BD-E4A2-75F68DE3A81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8137753"/>
      </p:ext>
    </p:extLst>
  </p:cSld>
  <p:clrMapOvr>
    <a:masterClrMapping/>
  </p:clrMapOvr>
  <mc:AlternateContent xmlns:mc="http://schemas.openxmlformats.org/markup-compatibility/2006">
    <mc:Choice xmlns:p14="http://schemas.microsoft.com/office/powerpoint/2010/main" Requires="p14">
      <p:transition spd="slow" p14:dur="2000" advTm="26017"/>
    </mc:Choice>
    <mc:Fallback>
      <p:transition spd="slow" advTm="26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8D24-A291-DD7F-8BF4-5CD9B5FE20AB}"/>
              </a:ext>
            </a:extLst>
          </p:cNvPr>
          <p:cNvSpPr>
            <a:spLocks noGrp="1"/>
          </p:cNvSpPr>
          <p:nvPr>
            <p:ph type="title"/>
          </p:nvPr>
        </p:nvSpPr>
        <p:spPr/>
        <p:txBody>
          <a:bodyPr/>
          <a:lstStyle/>
          <a:p>
            <a:r>
              <a:rPr lang="en-GB" sz="3600" kern="100" dirty="0">
                <a:effectLst/>
                <a:latin typeface="Calibri" panose="020F0502020204030204" pitchFamily="34" charset="0"/>
                <a:ea typeface="Calibri" panose="020F0502020204030204" pitchFamily="34" charset="0"/>
                <a:cs typeface="Times New Roman" panose="02020603050405020304" pitchFamily="18" charset="0"/>
              </a:rPr>
              <a:t>The website will</a:t>
            </a:r>
            <a:endParaRPr lang="en-GB" dirty="0"/>
          </a:p>
        </p:txBody>
      </p:sp>
      <p:sp>
        <p:nvSpPr>
          <p:cNvPr id="3" name="Content Placeholder 2">
            <a:extLst>
              <a:ext uri="{FF2B5EF4-FFF2-40B4-BE49-F238E27FC236}">
                <a16:creationId xmlns:a16="http://schemas.microsoft.com/office/drawing/2014/main" id="{E7F38C12-898F-F90D-6B0C-2FF51362BEA8}"/>
              </a:ext>
            </a:extLst>
          </p:cNvPr>
          <p:cNvSpPr>
            <a:spLocks noGrp="1"/>
          </p:cNvSpPr>
          <p:nvPr>
            <p:ph idx="1"/>
          </p:nvPr>
        </p:nvSpPr>
        <p:spPr/>
        <p:txBody>
          <a:bodyPr>
            <a:normAutofit fontScale="92500" lnSpcReduction="10000"/>
          </a:bodyPr>
          <a:lstStyle/>
          <a:p>
            <a:pPr marL="342900" lvl="0" indent="-342900">
              <a:lnSpc>
                <a:spcPct val="107000"/>
              </a:lnSpc>
              <a:buFont typeface="Symbol" panose="05050102010706020507" pitchFamily="18" charset="2"/>
              <a:buChar char=""/>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Allow the user to:</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View the images on the website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View comments/information about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Add comments to photos</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See the current like/dislike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The user will be able to like/dislike an image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Remove their like/dislike</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Click on a navigation bar that holds different themes of photos (</a:t>
            </a:r>
            <a:r>
              <a:rPr lang="en-GB" sz="1600" kern="100" dirty="0" err="1">
                <a:effectLst/>
                <a:latin typeface="Calibri" panose="020F0502020204030204" pitchFamily="34" charset="0"/>
                <a:ea typeface="Calibri" panose="020F0502020204030204" pitchFamily="34" charset="0"/>
                <a:cs typeface="Times New Roman" panose="02020603050405020304" pitchFamily="18" charset="0"/>
              </a:rPr>
              <a:t>i.e</a:t>
            </a: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 History, Animals)</a:t>
            </a:r>
          </a:p>
          <a:p>
            <a:pPr marL="742950" lvl="1" indent="-285750">
              <a:lnSpc>
                <a:spcPct val="107000"/>
              </a:lnSpc>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User will be able to select a category on the navigation bar that once pressed, will show photos that go under that category</a:t>
            </a:r>
          </a:p>
          <a:p>
            <a:pPr marL="742950" lvl="1" indent="-285750">
              <a:lnSpc>
                <a:spcPct val="107000"/>
              </a:lnSpc>
              <a:spcAft>
                <a:spcPts val="800"/>
              </a:spcAft>
              <a:buFont typeface="Courier New" panose="02070309020205020404" pitchFamily="49" charset="0"/>
              <a:buChar char="o"/>
            </a:pPr>
            <a:r>
              <a:rPr lang="en-GB" sz="1600" kern="100" dirty="0">
                <a:effectLst/>
                <a:latin typeface="Calibri" panose="020F0502020204030204" pitchFamily="34" charset="0"/>
                <a:ea typeface="Calibri" panose="020F0502020204030204" pitchFamily="34" charset="0"/>
                <a:cs typeface="Times New Roman" panose="02020603050405020304" pitchFamily="18" charset="0"/>
              </a:rPr>
              <a:t>Have a small window box where the user can upload their own image with the author or uploader name, information and what category</a:t>
            </a:r>
          </a:p>
          <a:p>
            <a:endParaRPr lang="en-GB" sz="3600" dirty="0"/>
          </a:p>
        </p:txBody>
      </p:sp>
      <p:pic>
        <p:nvPicPr>
          <p:cNvPr id="47" name="Audio 46">
            <a:hlinkClick r:id="" action="ppaction://media"/>
            <a:extLst>
              <a:ext uri="{FF2B5EF4-FFF2-40B4-BE49-F238E27FC236}">
                <a16:creationId xmlns:a16="http://schemas.microsoft.com/office/drawing/2014/main" id="{8169DCA4-B885-52FF-8BDC-2BAFD7A2CD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1158373"/>
      </p:ext>
    </p:extLst>
  </p:cSld>
  <p:clrMapOvr>
    <a:masterClrMapping/>
  </p:clrMapOvr>
  <mc:AlternateContent xmlns:mc="http://schemas.openxmlformats.org/markup-compatibility/2006">
    <mc:Choice xmlns:p14="http://schemas.microsoft.com/office/powerpoint/2010/main" Requires="p14">
      <p:transition spd="slow" p14:dur="2000" advTm="32901"/>
    </mc:Choice>
    <mc:Fallback>
      <p:transition spd="slow" advTm="32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4112-4574-8E5A-CD1B-DF9DB2E03ED6}"/>
              </a:ext>
            </a:extLst>
          </p:cNvPr>
          <p:cNvSpPr>
            <a:spLocks noGrp="1"/>
          </p:cNvSpPr>
          <p:nvPr>
            <p:ph type="title"/>
          </p:nvPr>
        </p:nvSpPr>
        <p:spPr/>
        <p:txBody>
          <a:bodyPr/>
          <a:lstStyle/>
          <a:p>
            <a:r>
              <a:rPr lang="en-GB"/>
              <a:t>dESIGN</a:t>
            </a:r>
            <a:endParaRPr lang="en-GB" dirty="0"/>
          </a:p>
        </p:txBody>
      </p:sp>
      <p:pic>
        <p:nvPicPr>
          <p:cNvPr id="115" name="Audio 114">
            <a:hlinkClick r:id="" action="ppaction://media"/>
            <a:extLst>
              <a:ext uri="{FF2B5EF4-FFF2-40B4-BE49-F238E27FC236}">
                <a16:creationId xmlns:a16="http://schemas.microsoft.com/office/drawing/2014/main" id="{F5C40BE7-F266-83B6-C231-6BB16BA81D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125" name="Picture 124">
            <a:extLst>
              <a:ext uri="{FF2B5EF4-FFF2-40B4-BE49-F238E27FC236}">
                <a16:creationId xmlns:a16="http://schemas.microsoft.com/office/drawing/2014/main" id="{3A7D5C1A-7BFC-8B92-013F-E8E5504630A1}"/>
              </a:ext>
            </a:extLst>
          </p:cNvPr>
          <p:cNvPicPr>
            <a:picLocks noChangeAspect="1"/>
          </p:cNvPicPr>
          <p:nvPr/>
        </p:nvPicPr>
        <p:blipFill>
          <a:blip r:embed="rId6"/>
          <a:stretch>
            <a:fillRect/>
          </a:stretch>
        </p:blipFill>
        <p:spPr>
          <a:xfrm>
            <a:off x="1117599" y="1765554"/>
            <a:ext cx="9953625" cy="4895850"/>
          </a:xfrm>
          <a:prstGeom prst="rect">
            <a:avLst/>
          </a:prstGeom>
        </p:spPr>
      </p:pic>
    </p:spTree>
    <p:extLst>
      <p:ext uri="{BB962C8B-B14F-4D97-AF65-F5344CB8AC3E}">
        <p14:creationId xmlns:p14="http://schemas.microsoft.com/office/powerpoint/2010/main" val="1535793458"/>
      </p:ext>
    </p:extLst>
  </p:cSld>
  <p:clrMapOvr>
    <a:masterClrMapping/>
  </p:clrMapOvr>
  <mc:AlternateContent xmlns:mc="http://schemas.openxmlformats.org/markup-compatibility/2006">
    <mc:Choice xmlns:p14="http://schemas.microsoft.com/office/powerpoint/2010/main" Requires="p14">
      <p:transition spd="slow" p14:dur="2000" advTm="12565"/>
    </mc:Choice>
    <mc:Fallback>
      <p:transition spd="slow" advTm="12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30F47C7-2929-353F-8552-DACEA414615E}"/>
              </a:ext>
            </a:extLst>
          </p:cNvPr>
          <p:cNvPicPr>
            <a:picLocks noChangeAspect="1"/>
          </p:cNvPicPr>
          <p:nvPr/>
        </p:nvPicPr>
        <p:blipFill>
          <a:blip r:embed="rId5"/>
          <a:stretch>
            <a:fillRect/>
          </a:stretch>
        </p:blipFill>
        <p:spPr>
          <a:xfrm>
            <a:off x="1348440" y="590550"/>
            <a:ext cx="9495119" cy="5676900"/>
          </a:xfrm>
          <a:prstGeom prst="rect">
            <a:avLst/>
          </a:prstGeom>
        </p:spPr>
      </p:pic>
      <p:pic>
        <p:nvPicPr>
          <p:cNvPr id="10" name="Audio 9">
            <a:hlinkClick r:id="" action="ppaction://media"/>
            <a:extLst>
              <a:ext uri="{FF2B5EF4-FFF2-40B4-BE49-F238E27FC236}">
                <a16:creationId xmlns:a16="http://schemas.microsoft.com/office/drawing/2014/main" id="{8401604C-A2BC-6887-1E79-EBE253FFC7F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99862999"/>
      </p:ext>
    </p:extLst>
  </p:cSld>
  <p:clrMapOvr>
    <a:masterClrMapping/>
  </p:clrMapOvr>
  <mc:AlternateContent xmlns:mc="http://schemas.openxmlformats.org/markup-compatibility/2006">
    <mc:Choice xmlns:p14="http://schemas.microsoft.com/office/powerpoint/2010/main" Requires="p14">
      <p:transition spd="slow" p14:dur="2000" advTm="29651"/>
    </mc:Choice>
    <mc:Fallback>
      <p:transition spd="slow" advTm="29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66C626-E04F-DD38-CB78-8AAEF1DB0223}"/>
              </a:ext>
            </a:extLst>
          </p:cNvPr>
          <p:cNvPicPr>
            <a:picLocks noChangeAspect="1"/>
          </p:cNvPicPr>
          <p:nvPr/>
        </p:nvPicPr>
        <p:blipFill>
          <a:blip r:embed="rId5"/>
          <a:stretch>
            <a:fillRect/>
          </a:stretch>
        </p:blipFill>
        <p:spPr>
          <a:xfrm>
            <a:off x="1825941" y="505896"/>
            <a:ext cx="8540118" cy="5846207"/>
          </a:xfrm>
          <a:prstGeom prst="rect">
            <a:avLst/>
          </a:prstGeom>
        </p:spPr>
      </p:pic>
      <p:pic>
        <p:nvPicPr>
          <p:cNvPr id="11" name="Audio 10">
            <a:hlinkClick r:id="" action="ppaction://media"/>
            <a:extLst>
              <a:ext uri="{FF2B5EF4-FFF2-40B4-BE49-F238E27FC236}">
                <a16:creationId xmlns:a16="http://schemas.microsoft.com/office/drawing/2014/main" id="{C93213CC-7E7F-7858-F6BC-B59C47185A3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19136842"/>
      </p:ext>
    </p:extLst>
  </p:cSld>
  <p:clrMapOvr>
    <a:masterClrMapping/>
  </p:clrMapOvr>
  <mc:AlternateContent xmlns:mc="http://schemas.openxmlformats.org/markup-compatibility/2006">
    <mc:Choice xmlns:p14="http://schemas.microsoft.com/office/powerpoint/2010/main" Requires="p14">
      <p:transition spd="slow" p14:dur="2000" advTm="38799"/>
    </mc:Choice>
    <mc:Fallback>
      <p:transition spd="slow" advTm="38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8A4C08-5F0A-A9F3-9055-63FA378A6D84}"/>
              </a:ext>
            </a:extLst>
          </p:cNvPr>
          <p:cNvPicPr>
            <a:picLocks noChangeAspect="1"/>
          </p:cNvPicPr>
          <p:nvPr/>
        </p:nvPicPr>
        <p:blipFill>
          <a:blip r:embed="rId5"/>
          <a:stretch>
            <a:fillRect/>
          </a:stretch>
        </p:blipFill>
        <p:spPr>
          <a:xfrm>
            <a:off x="1374698" y="657225"/>
            <a:ext cx="9442603" cy="5543550"/>
          </a:xfrm>
          <a:prstGeom prst="rect">
            <a:avLst/>
          </a:prstGeom>
        </p:spPr>
      </p:pic>
      <p:pic>
        <p:nvPicPr>
          <p:cNvPr id="32" name="Audio 31">
            <a:hlinkClick r:id="" action="ppaction://media"/>
            <a:extLst>
              <a:ext uri="{FF2B5EF4-FFF2-40B4-BE49-F238E27FC236}">
                <a16:creationId xmlns:a16="http://schemas.microsoft.com/office/drawing/2014/main" id="{D267DCC9-99DD-B78D-9186-E32EE533E06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02914011"/>
      </p:ext>
    </p:extLst>
  </p:cSld>
  <p:clrMapOvr>
    <a:masterClrMapping/>
  </p:clrMapOvr>
  <mc:AlternateContent xmlns:mc="http://schemas.openxmlformats.org/markup-compatibility/2006">
    <mc:Choice xmlns:p14="http://schemas.microsoft.com/office/powerpoint/2010/main" Requires="p14">
      <p:transition spd="slow" p14:dur="2000" advTm="34943"/>
    </mc:Choice>
    <mc:Fallback>
      <p:transition spd="slow" advTm="34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88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B01FD75-57B4-4FE5-897D-D1E45CCFF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7F71DB-E858-BE9E-6722-5142EDF786C2}"/>
              </a:ext>
            </a:extLst>
          </p:cNvPr>
          <p:cNvSpPr>
            <a:spLocks noGrp="1"/>
          </p:cNvSpPr>
          <p:nvPr>
            <p:ph type="title"/>
          </p:nvPr>
        </p:nvSpPr>
        <p:spPr>
          <a:xfrm>
            <a:off x="1141413" y="618518"/>
            <a:ext cx="9905998" cy="1478570"/>
          </a:xfrm>
        </p:spPr>
        <p:txBody>
          <a:bodyPr>
            <a:normAutofit/>
          </a:bodyPr>
          <a:lstStyle/>
          <a:p>
            <a:r>
              <a:rPr lang="en-GB" dirty="0" err="1"/>
              <a:t>pLAN</a:t>
            </a:r>
            <a:endParaRPr lang="en-GB" dirty="0"/>
          </a:p>
        </p:txBody>
      </p:sp>
      <p:graphicFrame>
        <p:nvGraphicFramePr>
          <p:cNvPr id="13" name="Content Placeholder 12">
            <a:extLst>
              <a:ext uri="{FF2B5EF4-FFF2-40B4-BE49-F238E27FC236}">
                <a16:creationId xmlns:a16="http://schemas.microsoft.com/office/drawing/2014/main" id="{5C8A586D-14C3-9E04-0A1D-DC54082F1DA8}"/>
              </a:ext>
            </a:extLst>
          </p:cNvPr>
          <p:cNvGraphicFramePr>
            <a:graphicFrameLocks noGrp="1"/>
          </p:cNvGraphicFramePr>
          <p:nvPr>
            <p:ph idx="1"/>
            <p:extLst>
              <p:ext uri="{D42A27DB-BD31-4B8C-83A1-F6EECF244321}">
                <p14:modId xmlns:p14="http://schemas.microsoft.com/office/powerpoint/2010/main" val="3615644689"/>
              </p:ext>
            </p:extLst>
          </p:nvPr>
        </p:nvGraphicFramePr>
        <p:xfrm>
          <a:off x="894557" y="1822451"/>
          <a:ext cx="10399710" cy="4142391"/>
        </p:xfrm>
        <a:graphic>
          <a:graphicData uri="http://schemas.openxmlformats.org/drawingml/2006/table">
            <a:tbl>
              <a:tblPr firstRow="1" firstCol="1" bandRow="1">
                <a:tableStyleId>{5C22544A-7EE6-4342-B048-85BDC9FD1C3A}</a:tableStyleId>
              </a:tblPr>
              <a:tblGrid>
                <a:gridCol w="1027495">
                  <a:extLst>
                    <a:ext uri="{9D8B030D-6E8A-4147-A177-3AD203B41FA5}">
                      <a16:colId xmlns:a16="http://schemas.microsoft.com/office/drawing/2014/main" val="2270948459"/>
                    </a:ext>
                  </a:extLst>
                </a:gridCol>
                <a:gridCol w="1256318">
                  <a:extLst>
                    <a:ext uri="{9D8B030D-6E8A-4147-A177-3AD203B41FA5}">
                      <a16:colId xmlns:a16="http://schemas.microsoft.com/office/drawing/2014/main" val="1176589889"/>
                    </a:ext>
                  </a:extLst>
                </a:gridCol>
                <a:gridCol w="8115897">
                  <a:extLst>
                    <a:ext uri="{9D8B030D-6E8A-4147-A177-3AD203B41FA5}">
                      <a16:colId xmlns:a16="http://schemas.microsoft.com/office/drawing/2014/main" val="1458199339"/>
                    </a:ext>
                  </a:extLst>
                </a:gridCol>
              </a:tblGrid>
              <a:tr h="219732">
                <a:tc>
                  <a:txBody>
                    <a:bodyPr/>
                    <a:lstStyle/>
                    <a:p>
                      <a:pPr>
                        <a:lnSpc>
                          <a:spcPct val="107000"/>
                        </a:lnSpc>
                        <a:spcAft>
                          <a:spcPts val="800"/>
                        </a:spcAft>
                      </a:pPr>
                      <a:r>
                        <a:rPr lang="en-GB" sz="1000" kern="100">
                          <a:effectLst/>
                        </a:rPr>
                        <a:t>Week</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From</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Description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800109404"/>
                  </a:ext>
                </a:extLst>
              </a:tr>
              <a:tr h="219732">
                <a:tc>
                  <a:txBody>
                    <a:bodyPr/>
                    <a:lstStyle/>
                    <a:p>
                      <a:pPr>
                        <a:lnSpc>
                          <a:spcPct val="107000"/>
                        </a:lnSpc>
                        <a:spcAft>
                          <a:spcPts val="800"/>
                        </a:spcAft>
                      </a:pPr>
                      <a:r>
                        <a:rPr lang="en-GB" sz="1000" kern="100">
                          <a:effectLst/>
                        </a:rPr>
                        <a:t>1</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22 Jan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Analysis – research information/photo upload based websites (e.g. Pinterest, Instagram)</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224654345"/>
                  </a:ext>
                </a:extLst>
              </a:tr>
              <a:tr h="219732">
                <a:tc>
                  <a:txBody>
                    <a:bodyPr/>
                    <a:lstStyle/>
                    <a:p>
                      <a:pPr>
                        <a:lnSpc>
                          <a:spcPct val="107000"/>
                        </a:lnSpc>
                        <a:spcAft>
                          <a:spcPts val="800"/>
                        </a:spcAft>
                      </a:pPr>
                      <a:r>
                        <a:rPr lang="en-GB" sz="1000" kern="100">
                          <a:effectLst/>
                        </a:rPr>
                        <a:t>2</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29 Jan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Design – Final design choices of UI. Incorporate insights from analysis phase into practise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4148124481"/>
                  </a:ext>
                </a:extLst>
              </a:tr>
              <a:tr h="219732">
                <a:tc>
                  <a:txBody>
                    <a:bodyPr/>
                    <a:lstStyle/>
                    <a:p>
                      <a:pPr>
                        <a:lnSpc>
                          <a:spcPct val="107000"/>
                        </a:lnSpc>
                        <a:spcAft>
                          <a:spcPts val="800"/>
                        </a:spcAft>
                      </a:pPr>
                      <a:r>
                        <a:rPr lang="en-GB" sz="1000" kern="100">
                          <a:effectLst/>
                        </a:rPr>
                        <a:t>3</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5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1 – Pre-loaded images displayed in the UI and main body layout</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679262197"/>
                  </a:ext>
                </a:extLst>
              </a:tr>
              <a:tr h="219732">
                <a:tc>
                  <a:txBody>
                    <a:bodyPr/>
                    <a:lstStyle/>
                    <a:p>
                      <a:pPr>
                        <a:lnSpc>
                          <a:spcPct val="107000"/>
                        </a:lnSpc>
                        <a:spcAft>
                          <a:spcPts val="800"/>
                        </a:spcAft>
                      </a:pPr>
                      <a:r>
                        <a:rPr lang="en-GB" sz="1000" kern="100">
                          <a:effectLst/>
                        </a:rPr>
                        <a:t>5</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12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2 – Develop navigation bar</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77356865"/>
                  </a:ext>
                </a:extLst>
              </a:tr>
              <a:tr h="219732">
                <a:tc>
                  <a:txBody>
                    <a:bodyPr/>
                    <a:lstStyle/>
                    <a:p>
                      <a:pPr>
                        <a:lnSpc>
                          <a:spcPct val="107000"/>
                        </a:lnSpc>
                        <a:spcAft>
                          <a:spcPts val="800"/>
                        </a:spcAft>
                      </a:pPr>
                      <a:r>
                        <a:rPr lang="en-GB" sz="1000" kern="100">
                          <a:effectLst/>
                        </a:rPr>
                        <a:t>6</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19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3 – Add comment and like/dislike functionality</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83359576"/>
                  </a:ext>
                </a:extLst>
              </a:tr>
              <a:tr h="219732">
                <a:tc>
                  <a:txBody>
                    <a:bodyPr/>
                    <a:lstStyle/>
                    <a:p>
                      <a:pPr>
                        <a:lnSpc>
                          <a:spcPct val="107000"/>
                        </a:lnSpc>
                        <a:spcAft>
                          <a:spcPts val="800"/>
                        </a:spcAft>
                      </a:pPr>
                      <a:r>
                        <a:rPr lang="en-GB" sz="1000" kern="100">
                          <a:effectLst/>
                        </a:rPr>
                        <a:t>9</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26 Feb</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4 – Upload image function and box </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192794717"/>
                  </a:ext>
                </a:extLst>
              </a:tr>
              <a:tr h="219732">
                <a:tc>
                  <a:txBody>
                    <a:bodyPr/>
                    <a:lstStyle/>
                    <a:p>
                      <a:pPr>
                        <a:lnSpc>
                          <a:spcPct val="107000"/>
                        </a:lnSpc>
                        <a:spcAft>
                          <a:spcPts val="800"/>
                        </a:spcAft>
                      </a:pPr>
                      <a:r>
                        <a:rPr lang="en-GB" sz="1000" kern="100">
                          <a:effectLst/>
                        </a:rPr>
                        <a:t>9</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4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5 - Implement when user uploads photo with comment/information and able to add name and theme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779140813"/>
                  </a:ext>
                </a:extLst>
              </a:tr>
              <a:tr h="219732">
                <a:tc>
                  <a:txBody>
                    <a:bodyPr/>
                    <a:lstStyle/>
                    <a:p>
                      <a:pPr>
                        <a:lnSpc>
                          <a:spcPct val="107000"/>
                        </a:lnSpc>
                        <a:spcAft>
                          <a:spcPts val="800"/>
                        </a:spcAft>
                      </a:pPr>
                      <a:r>
                        <a:rPr lang="en-GB" sz="1000" kern="100">
                          <a:effectLst/>
                        </a:rPr>
                        <a:t>10</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11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6 – Implement when user uploads image it is displayed in main body with all details entered</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2475388027"/>
                  </a:ext>
                </a:extLst>
              </a:tr>
              <a:tr h="406947">
                <a:tc>
                  <a:txBody>
                    <a:bodyPr/>
                    <a:lstStyle/>
                    <a:p>
                      <a:pPr>
                        <a:lnSpc>
                          <a:spcPct val="107000"/>
                        </a:lnSpc>
                        <a:spcAft>
                          <a:spcPts val="800"/>
                        </a:spcAft>
                      </a:pPr>
                      <a:r>
                        <a:rPr lang="en-GB" sz="1000" kern="100">
                          <a:effectLst/>
                        </a:rPr>
                        <a:t>11</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18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dirty="0">
                          <a:effectLst/>
                        </a:rPr>
                        <a:t>Sprint 7 – Create a function that when clicked, it shows more information about the image instead of just image and text, giving a collage feel.</a:t>
                      </a:r>
                      <a:endParaRPr lang="en-GB" sz="1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362376256"/>
                  </a:ext>
                </a:extLst>
              </a:tr>
              <a:tr h="219732">
                <a:tc>
                  <a:txBody>
                    <a:bodyPr/>
                    <a:lstStyle/>
                    <a:p>
                      <a:pPr>
                        <a:lnSpc>
                          <a:spcPct val="107000"/>
                        </a:lnSpc>
                        <a:spcAft>
                          <a:spcPts val="800"/>
                        </a:spcAft>
                      </a:pPr>
                      <a:r>
                        <a:rPr lang="en-GB" sz="1000" kern="100">
                          <a:effectLst/>
                        </a:rPr>
                        <a:t>12</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25 March</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8 – Finalise any GUI development. Get feedback from users to note any bugs or improvements that can be made</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220822133"/>
                  </a:ext>
                </a:extLst>
              </a:tr>
              <a:tr h="219732">
                <a:tc>
                  <a:txBody>
                    <a:bodyPr/>
                    <a:lstStyle/>
                    <a:p>
                      <a:pPr>
                        <a:lnSpc>
                          <a:spcPct val="107000"/>
                        </a:lnSpc>
                        <a:spcAft>
                          <a:spcPts val="800"/>
                        </a:spcAft>
                      </a:pPr>
                      <a:r>
                        <a:rPr lang="en-GB" sz="1000" kern="100">
                          <a:effectLst/>
                        </a:rPr>
                        <a:t>13</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Sprint 9 – Final testing and resolve any bugs that may come up</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390878504"/>
                  </a:ext>
                </a:extLst>
              </a:tr>
              <a:tr h="219732">
                <a:tc>
                  <a:txBody>
                    <a:bodyPr/>
                    <a:lstStyle/>
                    <a:p>
                      <a:pPr>
                        <a:lnSpc>
                          <a:spcPct val="107000"/>
                        </a:lnSpc>
                        <a:spcAft>
                          <a:spcPts val="800"/>
                        </a:spcAft>
                      </a:pPr>
                      <a:r>
                        <a:rPr lang="en-GB" sz="1000" kern="100">
                          <a:effectLst/>
                        </a:rPr>
                        <a:t>14</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8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Review and finalise project report</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38736596"/>
                  </a:ext>
                </a:extLst>
              </a:tr>
              <a:tr h="219732">
                <a:tc>
                  <a:txBody>
                    <a:bodyPr/>
                    <a:lstStyle/>
                    <a:p>
                      <a:pPr>
                        <a:lnSpc>
                          <a:spcPct val="107000"/>
                        </a:lnSpc>
                        <a:spcAft>
                          <a:spcPts val="800"/>
                        </a:spcAft>
                      </a:pPr>
                      <a:r>
                        <a:rPr lang="en-GB" sz="1000" kern="100">
                          <a:effectLst/>
                        </a:rPr>
                        <a:t>15</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15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Final due diligence. Ensure everything is in order before the portfolio submission.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3019331465"/>
                  </a:ext>
                </a:extLst>
              </a:tr>
              <a:tr h="219732">
                <a:tc gridSpan="3">
                  <a:txBody>
                    <a:bodyPr/>
                    <a:lstStyle/>
                    <a:p>
                      <a:pPr algn="ctr">
                        <a:lnSpc>
                          <a:spcPct val="107000"/>
                        </a:lnSpc>
                        <a:spcAft>
                          <a:spcPts val="800"/>
                        </a:spcAft>
                      </a:pPr>
                      <a:r>
                        <a:rPr lang="en-GB" sz="1000" kern="100">
                          <a:effectLst/>
                        </a:rPr>
                        <a:t>Portfolio due Thursday 18th of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739874740"/>
                  </a:ext>
                </a:extLst>
              </a:tr>
              <a:tr h="219732">
                <a:tc>
                  <a:txBody>
                    <a:bodyPr/>
                    <a:lstStyle/>
                    <a:p>
                      <a:pPr>
                        <a:lnSpc>
                          <a:spcPct val="107000"/>
                        </a:lnSpc>
                        <a:spcAft>
                          <a:spcPts val="800"/>
                        </a:spcAft>
                      </a:pPr>
                      <a:r>
                        <a:rPr lang="en-GB" sz="1000" kern="100">
                          <a:effectLst/>
                        </a:rPr>
                        <a:t>16</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22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Revise and make notes of what went well along the way and what was difficult for presentation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493978567"/>
                  </a:ext>
                </a:extLst>
              </a:tr>
              <a:tr h="219732">
                <a:tc>
                  <a:txBody>
                    <a:bodyPr/>
                    <a:lstStyle/>
                    <a:p>
                      <a:pPr>
                        <a:lnSpc>
                          <a:spcPct val="107000"/>
                        </a:lnSpc>
                        <a:spcAft>
                          <a:spcPts val="800"/>
                        </a:spcAft>
                      </a:pPr>
                      <a:r>
                        <a:rPr lang="en-GB" sz="1000" kern="100">
                          <a:effectLst/>
                        </a:rPr>
                        <a:t>17</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29 April</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Prepare for presentation</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119272400"/>
                  </a:ext>
                </a:extLst>
              </a:tr>
              <a:tr h="219732">
                <a:tc>
                  <a:txBody>
                    <a:bodyPr/>
                    <a:lstStyle/>
                    <a:p>
                      <a:pPr>
                        <a:lnSpc>
                          <a:spcPct val="107000"/>
                        </a:lnSpc>
                        <a:spcAft>
                          <a:spcPts val="800"/>
                        </a:spcAft>
                      </a:pPr>
                      <a:r>
                        <a:rPr lang="en-GB" sz="1000" kern="100">
                          <a:effectLst/>
                        </a:rPr>
                        <a:t>18</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a:effectLst/>
                        </a:rPr>
                        <a:t>6 May</a:t>
                      </a:r>
                      <a:endParaRPr lang="en-GB" sz="1000" kern="10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tc>
                  <a:txBody>
                    <a:bodyPr/>
                    <a:lstStyle/>
                    <a:p>
                      <a:pPr>
                        <a:lnSpc>
                          <a:spcPct val="107000"/>
                        </a:lnSpc>
                        <a:spcAft>
                          <a:spcPts val="800"/>
                        </a:spcAft>
                      </a:pPr>
                      <a:r>
                        <a:rPr lang="en-GB" sz="1000" kern="100" dirty="0">
                          <a:effectLst/>
                        </a:rPr>
                        <a:t>Presentation</a:t>
                      </a:r>
                      <a:endParaRPr lang="en-GB" sz="1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6238" marR="46238" marT="0" marB="0"/>
                </a:tc>
                <a:extLst>
                  <a:ext uri="{0D108BD9-81ED-4DB2-BD59-A6C34878D82A}">
                    <a16:rowId xmlns:a16="http://schemas.microsoft.com/office/drawing/2014/main" val="2867844567"/>
                  </a:ext>
                </a:extLst>
              </a:tr>
            </a:tbl>
          </a:graphicData>
        </a:graphic>
      </p:graphicFrame>
      <p:pic>
        <p:nvPicPr>
          <p:cNvPr id="79" name="Audio 78">
            <a:hlinkClick r:id="" action="ppaction://media"/>
            <a:extLst>
              <a:ext uri="{FF2B5EF4-FFF2-40B4-BE49-F238E27FC236}">
                <a16:creationId xmlns:a16="http://schemas.microsoft.com/office/drawing/2014/main" id="{019EC1C6-31D5-4313-E094-1E07C615D2A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
        <p:nvSpPr>
          <p:cNvPr id="86" name="TextBox 85">
            <a:extLst>
              <a:ext uri="{FF2B5EF4-FFF2-40B4-BE49-F238E27FC236}">
                <a16:creationId xmlns:a16="http://schemas.microsoft.com/office/drawing/2014/main" id="{FD23B8ED-6F89-6D29-52F9-A3E004C92ABB}"/>
              </a:ext>
            </a:extLst>
          </p:cNvPr>
          <p:cNvSpPr txBox="1"/>
          <p:nvPr/>
        </p:nvSpPr>
        <p:spPr>
          <a:xfrm>
            <a:off x="894557" y="5974974"/>
            <a:ext cx="8401843" cy="983154"/>
          </a:xfrm>
          <a:prstGeom prst="rect">
            <a:avLst/>
          </a:prstGeom>
          <a:noFill/>
        </p:spPr>
        <p:txBody>
          <a:bodyPr wrap="square" rtlCol="0">
            <a:spAutoFit/>
          </a:bodyPr>
          <a:lstStyle/>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Note:</a:t>
            </a:r>
          </a:p>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Report will be updated when progress is made every week</a:t>
            </a:r>
          </a:p>
          <a:p>
            <a:pPr>
              <a:lnSpc>
                <a:spcPct val="107000"/>
              </a:lnSpc>
              <a:spcAft>
                <a:spcPts val="800"/>
              </a:spcAft>
            </a:pPr>
            <a:r>
              <a:rPr lang="en-GB" sz="900" kern="100" dirty="0">
                <a:effectLst/>
                <a:latin typeface="Calibri" panose="020F0502020204030204" pitchFamily="34" charset="0"/>
                <a:ea typeface="Calibri" panose="020F0502020204030204" pitchFamily="34" charset="0"/>
                <a:cs typeface="Times New Roman" panose="02020603050405020304" pitchFamily="18" charset="0"/>
              </a:rPr>
              <a:t>Unit testing will be done throughout the project</a:t>
            </a:r>
          </a:p>
          <a:p>
            <a:endParaRPr lang="en-GB" sz="900" dirty="0"/>
          </a:p>
        </p:txBody>
      </p:sp>
    </p:spTree>
    <p:extLst>
      <p:ext uri="{BB962C8B-B14F-4D97-AF65-F5344CB8AC3E}">
        <p14:creationId xmlns:p14="http://schemas.microsoft.com/office/powerpoint/2010/main" val="1100218596"/>
      </p:ext>
    </p:extLst>
  </p:cSld>
  <p:clrMapOvr>
    <a:masterClrMapping/>
  </p:clrMapOvr>
  <mc:AlternateContent xmlns:mc="http://schemas.openxmlformats.org/markup-compatibility/2006">
    <mc:Choice xmlns:p14="http://schemas.microsoft.com/office/powerpoint/2010/main" Requires="p14">
      <p:transition spd="slow" p14:dur="2000" advTm="40238"/>
    </mc:Choice>
    <mc:Fallback>
      <p:transition spd="slow" advTm="40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9"/>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132</TotalTime>
  <Words>1022</Words>
  <Application>Microsoft Office PowerPoint</Application>
  <PresentationFormat>Widescreen</PresentationFormat>
  <Paragraphs>111</Paragraphs>
  <Slides>8</Slides>
  <Notes>8</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Courier New</vt:lpstr>
      <vt:lpstr>Söhne</vt:lpstr>
      <vt:lpstr>Symbol</vt:lpstr>
      <vt:lpstr>Tw Cen MT</vt:lpstr>
      <vt:lpstr>Circuit</vt:lpstr>
      <vt:lpstr>Alexander Trzcisnki-draper comp1004 project </vt:lpstr>
      <vt:lpstr>Aims and objectives:</vt:lpstr>
      <vt:lpstr>The website will</vt:lpstr>
      <vt:lpstr>dESIGN</vt:lpstr>
      <vt:lpstr>PowerPoint Presentation</vt:lpstr>
      <vt:lpstr>PowerPoint Presentation</vt:lpstr>
      <vt:lpstr>PowerPoint Presentation</vt:lpstr>
      <vt:lpstr>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Alexander Trzcisnki-draper comp1004 project </dc:title>
  <dc:creator>(s) Alexander Trzcinski-Draper</dc:creator>
  <cp:lastModifiedBy>(s) Alexander Trzcinski-Draper</cp:lastModifiedBy>
  <cp:revision>1</cp:revision>
  <dcterms:created xsi:type="dcterms:W3CDTF">2024-01-14T19:30:10Z</dcterms:created>
  <dcterms:modified xsi:type="dcterms:W3CDTF">2024-01-14T21:42:39Z</dcterms:modified>
</cp:coreProperties>
</file>

<file path=docProps/thumbnail.jpeg>
</file>